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6"/>
  </p:notesMasterIdLst>
  <p:sldIdLst>
    <p:sldId id="257" r:id="rId4"/>
    <p:sldId id="258" r:id="rId5"/>
    <p:sldId id="259" r:id="rId6"/>
    <p:sldId id="260" r:id="rId7"/>
    <p:sldId id="267" r:id="rId8"/>
    <p:sldId id="275" r:id="rId9"/>
    <p:sldId id="268" r:id="rId10"/>
    <p:sldId id="271" r:id="rId11"/>
    <p:sldId id="272" r:id="rId12"/>
    <p:sldId id="273" r:id="rId13"/>
    <p:sldId id="276" r:id="rId14"/>
    <p:sldId id="274" r:id="rId15"/>
  </p:sldIdLst>
  <p:sldSz cx="9144000" cy="5143500" type="screen16x9"/>
  <p:notesSz cx="6858000" cy="9144000"/>
  <p:embeddedFontLst>
    <p:embeddedFont>
      <p:font typeface="Dosis" panose="020B0604020202020204" charset="0"/>
      <p:regular r:id="rId17"/>
      <p:bold r:id="rId18"/>
    </p:embeddedFont>
    <p:embeddedFont>
      <p:font typeface="Roboto" panose="020B0604020202020204" charset="0"/>
      <p:regular r:id="rId19"/>
      <p:bold r:id="rId20"/>
      <p:italic r:id="rId21"/>
      <p:boldItalic r:id="rId22"/>
    </p:embeddedFont>
    <p:embeddedFont>
      <p:font typeface="Roboto Thin" panose="020B0604020202020204" charset="0"/>
      <p:regular r:id="rId23"/>
      <p:bold r:id="rId24"/>
      <p:italic r:id="rId25"/>
      <p:boldItalic r:id="rId26"/>
    </p:embeddedFont>
    <p:embeddedFont>
      <p:font typeface="Roboto Black" panose="020B0604020202020204" charset="0"/>
      <p:bold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2" y="14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font" Target="fonts/font5.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59017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91510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59938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3025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84757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89458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3637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97993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GB" sz="4800" dirty="0" smtClean="0">
                <a:solidFill>
                  <a:schemeClr val="lt1"/>
                </a:solidFill>
                <a:latin typeface="Roboto Black"/>
                <a:ea typeface="Roboto Black"/>
                <a:cs typeface="Roboto Black"/>
                <a:sym typeface="Roboto Black"/>
              </a:rPr>
              <a:t>First and last touch attribution</a:t>
            </a:r>
            <a:endParaRPr sz="105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GB" sz="2800" dirty="0" smtClean="0">
                <a:solidFill>
                  <a:srgbClr val="EFEFEF"/>
                </a:solidFill>
                <a:latin typeface="Roboto Thin"/>
                <a:ea typeface="Roboto Thin"/>
                <a:cs typeface="Roboto Thin"/>
                <a:sym typeface="Roboto Thin"/>
              </a:rPr>
              <a:t>Janine Jones</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smtClean="0">
                <a:solidFill>
                  <a:srgbClr val="EFEFEF"/>
                </a:solidFill>
                <a:latin typeface="Roboto Thin"/>
                <a:ea typeface="Roboto Thin"/>
                <a:cs typeface="Roboto Thin"/>
                <a:sym typeface="Roboto Thin"/>
              </a:rPr>
              <a:t>February 2019</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469375"/>
          </a:xfrm>
          <a:prstGeom prst="rect">
            <a:avLst/>
          </a:prstGeom>
          <a:noFill/>
          <a:ln>
            <a:noFill/>
          </a:ln>
        </p:spPr>
        <p:txBody>
          <a:bodyPr spcFirstLastPara="1" wrap="square" lIns="91425" tIns="91425" rIns="91425" bIns="91425" anchor="b" anchorCtr="0">
            <a:noAutofit/>
          </a:bodyPr>
          <a:lstStyle/>
          <a:p>
            <a:pPr lvl="0">
              <a:lnSpc>
                <a:spcPct val="115000"/>
              </a:lnSpc>
              <a:buClr>
                <a:schemeClr val="dk1"/>
              </a:buClr>
              <a:buSzPts val="1100"/>
            </a:pPr>
            <a:r>
              <a:rPr lang="en-GB" sz="2000" dirty="0" smtClean="0"/>
              <a:t>What is the user </a:t>
            </a:r>
            <a:r>
              <a:rPr lang="en-GB" sz="2000" dirty="0" smtClean="0"/>
              <a:t>journey – from first touch to purchase?</a:t>
            </a:r>
            <a:endParaRPr lang="en-GB" sz="1800" dirty="0">
              <a:latin typeface="Roboto"/>
              <a:ea typeface="Roboto"/>
              <a:sym typeface="Roboto"/>
            </a:endParaRPr>
          </a:p>
        </p:txBody>
      </p:sp>
      <p:sp>
        <p:nvSpPr>
          <p:cNvPr id="316" name="Shape 316"/>
          <p:cNvSpPr txBox="1"/>
          <p:nvPr/>
        </p:nvSpPr>
        <p:spPr>
          <a:xfrm>
            <a:off x="311700" y="2576079"/>
            <a:ext cx="8520600" cy="246697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GB" sz="1200" dirty="0" smtClean="0"/>
              <a:t>All users come to site through 4 ‘awareness’ campaigns. Of these users, 31% do not return, however, 7% make a purchase on this first visit.</a:t>
            </a:r>
          </a:p>
          <a:p>
            <a:pPr lvl="0">
              <a:lnSpc>
                <a:spcPct val="115000"/>
              </a:lnSpc>
              <a:buClr>
                <a:schemeClr val="dk1"/>
              </a:buClr>
              <a:buSzPts val="1100"/>
            </a:pPr>
            <a:endParaRPr lang="en-GB" sz="1200" dirty="0"/>
          </a:p>
          <a:p>
            <a:pPr lvl="0">
              <a:lnSpc>
                <a:spcPct val="115000"/>
              </a:lnSpc>
              <a:buClr>
                <a:schemeClr val="dk1"/>
              </a:buClr>
              <a:buSzPts val="1100"/>
            </a:pPr>
            <a:r>
              <a:rPr lang="en-GB" sz="1200" dirty="0" smtClean="0"/>
              <a:t>The remaining 69% of users are re-engaged by 4 ‘retargeting’ campaigns. Of these users, 24.4% of them go on to make a purchase. 93% of all purchases are generated by these retargeting campaigns.</a:t>
            </a:r>
          </a:p>
          <a:p>
            <a:pPr lvl="0">
              <a:lnSpc>
                <a:spcPct val="115000"/>
              </a:lnSpc>
              <a:buClr>
                <a:schemeClr val="dk1"/>
              </a:buClr>
              <a:buSzPts val="1100"/>
            </a:pPr>
            <a:endParaRPr lang="en-GB" sz="1200" dirty="0" smtClean="0"/>
          </a:p>
          <a:p>
            <a:pPr lvl="0">
              <a:lnSpc>
                <a:spcPct val="115000"/>
              </a:lnSpc>
              <a:buClr>
                <a:schemeClr val="dk1"/>
              </a:buClr>
              <a:buSzPts val="1100"/>
            </a:pPr>
            <a:r>
              <a:rPr lang="en-GB" sz="1200" dirty="0" smtClean="0"/>
              <a:t>When a user visits the site, they have the option of subscribing to an email list, and as a source, email is responsible for 35% of last touches and 47% of all purchases.</a:t>
            </a:r>
          </a:p>
          <a:p>
            <a:pPr lvl="0">
              <a:lnSpc>
                <a:spcPct val="115000"/>
              </a:lnSpc>
              <a:buClr>
                <a:schemeClr val="dk1"/>
              </a:buClr>
              <a:buSzPts val="1100"/>
            </a:pPr>
            <a:endParaRPr lang="en-GB" sz="1200" dirty="0" smtClean="0"/>
          </a:p>
          <a:p>
            <a:pPr lvl="0">
              <a:lnSpc>
                <a:spcPct val="115000"/>
              </a:lnSpc>
              <a:buClr>
                <a:schemeClr val="dk1"/>
              </a:buClr>
              <a:buSzPts val="1100"/>
            </a:pPr>
            <a:r>
              <a:rPr lang="en-GB" sz="1200" dirty="0" smtClean="0"/>
              <a:t>Data is also collected about the pages/products a user visits and used to serve relevant retargeting ads on </a:t>
            </a:r>
            <a:r>
              <a:rPr lang="en-GB" sz="1200" dirty="0" err="1" smtClean="0"/>
              <a:t>facebook</a:t>
            </a:r>
            <a:r>
              <a:rPr lang="en-GB" sz="1200" dirty="0" smtClean="0"/>
              <a:t>. The retargeting-ad campaign is responsible for 22% of all last touches and 31% of all purchases.</a:t>
            </a:r>
            <a:endParaRPr lang="en-GB" sz="1200" dirty="0" smtClean="0"/>
          </a:p>
          <a:p>
            <a:pPr lvl="0">
              <a:lnSpc>
                <a:spcPct val="115000"/>
              </a:lnSpc>
              <a:buClr>
                <a:schemeClr val="dk1"/>
              </a:buClr>
              <a:buSzPts val="1100"/>
            </a:pPr>
            <a:endParaRPr lang="en-GB" sz="1200" dirty="0" smtClean="0"/>
          </a:p>
        </p:txBody>
      </p:sp>
      <p:pic>
        <p:nvPicPr>
          <p:cNvPr id="3" name="Picture 2"/>
          <p:cNvPicPr>
            <a:picLocks noChangeAspect="1"/>
          </p:cNvPicPr>
          <p:nvPr/>
        </p:nvPicPr>
        <p:blipFill>
          <a:blip r:embed="rId3"/>
          <a:stretch>
            <a:fillRect/>
          </a:stretch>
        </p:blipFill>
        <p:spPr>
          <a:xfrm>
            <a:off x="311700" y="613929"/>
            <a:ext cx="6858000" cy="1962150"/>
          </a:xfrm>
          <a:prstGeom prst="rect">
            <a:avLst/>
          </a:prstGeom>
        </p:spPr>
      </p:pic>
      <p:pic>
        <p:nvPicPr>
          <p:cNvPr id="4" name="Picture 3"/>
          <p:cNvPicPr>
            <a:picLocks noChangeAspect="1"/>
          </p:cNvPicPr>
          <p:nvPr/>
        </p:nvPicPr>
        <p:blipFill>
          <a:blip r:embed="rId4"/>
          <a:stretch>
            <a:fillRect/>
          </a:stretch>
        </p:blipFill>
        <p:spPr>
          <a:xfrm>
            <a:off x="7336875" y="1498888"/>
            <a:ext cx="1495425" cy="552450"/>
          </a:xfrm>
          <a:prstGeom prst="rect">
            <a:avLst/>
          </a:prstGeom>
        </p:spPr>
      </p:pic>
    </p:spTree>
    <p:extLst>
      <p:ext uri="{BB962C8B-B14F-4D97-AF65-F5344CB8AC3E}">
        <p14:creationId xmlns:p14="http://schemas.microsoft.com/office/powerpoint/2010/main" val="153362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Shape 309"/>
        <p:cNvGrpSpPr/>
        <p:nvPr/>
      </p:nvGrpSpPr>
      <p:grpSpPr>
        <a:xfrm>
          <a:off x="0" y="0"/>
          <a:ext cx="0" cy="0"/>
          <a:chOff x="0" y="0"/>
          <a:chExt cx="0" cy="0"/>
        </a:xfrm>
      </p:grpSpPr>
      <p:sp>
        <p:nvSpPr>
          <p:cNvPr id="310" name="Shape 310"/>
          <p:cNvSpPr txBox="1"/>
          <p:nvPr/>
        </p:nvSpPr>
        <p:spPr>
          <a:xfrm>
            <a:off x="732219" y="1508414"/>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solidFill>
                  <a:schemeClr val="lt1"/>
                </a:solidFill>
                <a:latin typeface="+mj-lt"/>
                <a:ea typeface="Roboto Black"/>
                <a:sym typeface="Roboto Black"/>
              </a:rPr>
              <a:t>3. Optimise the campaign budget</a:t>
            </a:r>
            <a:endParaRPr dirty="0">
              <a:latin typeface="+mj-lt"/>
            </a:endParaRPr>
          </a:p>
        </p:txBody>
      </p:sp>
    </p:spTree>
    <p:extLst>
      <p:ext uri="{BB962C8B-B14F-4D97-AF65-F5344CB8AC3E}">
        <p14:creationId xmlns:p14="http://schemas.microsoft.com/office/powerpoint/2010/main" val="1154632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469375"/>
          </a:xfrm>
          <a:prstGeom prst="rect">
            <a:avLst/>
          </a:prstGeom>
          <a:noFill/>
          <a:ln>
            <a:noFill/>
          </a:ln>
        </p:spPr>
        <p:txBody>
          <a:bodyPr spcFirstLastPara="1" wrap="square" lIns="91425" tIns="91425" rIns="91425" bIns="91425" anchor="b" anchorCtr="0">
            <a:noAutofit/>
          </a:bodyPr>
          <a:lstStyle/>
          <a:p>
            <a:pPr lvl="0">
              <a:lnSpc>
                <a:spcPct val="115000"/>
              </a:lnSpc>
              <a:buClr>
                <a:schemeClr val="dk1"/>
              </a:buClr>
              <a:buSzPts val="1100"/>
            </a:pPr>
            <a:r>
              <a:rPr lang="en-GB" sz="2000" dirty="0" smtClean="0"/>
              <a:t>Which five campaigns should Cool </a:t>
            </a:r>
            <a:r>
              <a:rPr lang="en-GB" sz="2000" dirty="0" err="1" smtClean="0"/>
              <a:t>Tshirts</a:t>
            </a:r>
            <a:r>
              <a:rPr lang="en-GB" sz="2000" dirty="0" smtClean="0"/>
              <a:t> invest in? </a:t>
            </a:r>
            <a:endParaRPr lang="en-GB" sz="1800" dirty="0">
              <a:latin typeface="Roboto"/>
              <a:ea typeface="Roboto"/>
              <a:sym typeface="Roboto"/>
            </a:endParaRPr>
          </a:p>
        </p:txBody>
      </p:sp>
      <p:sp>
        <p:nvSpPr>
          <p:cNvPr id="316" name="Shape 316"/>
          <p:cNvSpPr txBox="1"/>
          <p:nvPr/>
        </p:nvSpPr>
        <p:spPr>
          <a:xfrm>
            <a:off x="174171" y="2488805"/>
            <a:ext cx="8875486" cy="259761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GB" sz="1100" dirty="0" smtClean="0"/>
              <a:t>Healthy upper funnel metrics are very important, so I would suggest investing in the 3 article awareness campaigns to increase the initial number of visitors to site (</a:t>
            </a:r>
            <a:r>
              <a:rPr lang="en-GB" sz="1100" dirty="0" smtClean="0"/>
              <a:t>Ten-crazy-cool-shirt-facts, getting-to-know-cool-</a:t>
            </a:r>
            <a:r>
              <a:rPr lang="en-GB" sz="1100" dirty="0" err="1" smtClean="0"/>
              <a:t>tshirts</a:t>
            </a:r>
            <a:r>
              <a:rPr lang="en-GB" sz="1100" dirty="0" smtClean="0"/>
              <a:t> and interview-with-cool-</a:t>
            </a:r>
            <a:r>
              <a:rPr lang="en-GB" sz="1100" dirty="0" err="1" smtClean="0"/>
              <a:t>tshirts</a:t>
            </a:r>
            <a:r>
              <a:rPr lang="en-GB" sz="1100" dirty="0" smtClean="0"/>
              <a:t>-founder)</a:t>
            </a:r>
          </a:p>
          <a:p>
            <a:pPr lvl="0">
              <a:lnSpc>
                <a:spcPct val="115000"/>
              </a:lnSpc>
              <a:buClr>
                <a:schemeClr val="dk1"/>
              </a:buClr>
              <a:buSzPts val="1100"/>
            </a:pPr>
            <a:r>
              <a:rPr lang="en-GB" sz="1100" dirty="0" smtClean="0"/>
              <a:t>We would expect that 70% of visitors who initially come to the site through these campaigns would re-engage through another retargeting campaign.</a:t>
            </a:r>
            <a:endParaRPr lang="en-GB" sz="1100" dirty="0"/>
          </a:p>
          <a:p>
            <a:pPr lvl="0">
              <a:lnSpc>
                <a:spcPct val="115000"/>
              </a:lnSpc>
              <a:buClr>
                <a:schemeClr val="dk1"/>
              </a:buClr>
              <a:buSzPts val="1100"/>
            </a:pPr>
            <a:r>
              <a:rPr lang="en-GB" sz="1100" dirty="0" smtClean="0"/>
              <a:t>Email is a successful retargeting channel for the brand, so I would suggest adding additional sign up locations on site to increase the size of the subscriber base. I wouldn’t invest in the weekly newsletter, as it is already a successful campaign but instead I would invest in the retargeting-campaign. Investing in new technologies such as smart recommendations algorithms could further improve the visit and conversion rate from this campaign. Investing in testing tools such as subject line testing or send time optimisation could help improve the open and visit rates.</a:t>
            </a:r>
            <a:endParaRPr lang="en-GB" sz="1100" dirty="0"/>
          </a:p>
          <a:p>
            <a:pPr lvl="0">
              <a:lnSpc>
                <a:spcPct val="115000"/>
              </a:lnSpc>
              <a:buClr>
                <a:schemeClr val="dk1"/>
              </a:buClr>
              <a:buSzPts val="1100"/>
            </a:pPr>
            <a:r>
              <a:rPr lang="en-GB" sz="1100" dirty="0" smtClean="0"/>
              <a:t>I would also choose to invest in the </a:t>
            </a:r>
            <a:r>
              <a:rPr lang="en-GB" sz="1100" dirty="0" err="1" smtClean="0"/>
              <a:t>retargetting</a:t>
            </a:r>
            <a:r>
              <a:rPr lang="en-GB" sz="1100" dirty="0" smtClean="0"/>
              <a:t>-ad. This is currently only run on </a:t>
            </a:r>
            <a:r>
              <a:rPr lang="en-GB" sz="1100" dirty="0" err="1" smtClean="0"/>
              <a:t>facebook</a:t>
            </a:r>
            <a:r>
              <a:rPr lang="en-GB" sz="1100" dirty="0" smtClean="0"/>
              <a:t>, but with more investment this could also run on other sites. We can see that visitors of Cool </a:t>
            </a:r>
            <a:r>
              <a:rPr lang="en-GB" sz="1100" dirty="0" err="1" smtClean="0"/>
              <a:t>Tshirts</a:t>
            </a:r>
            <a:r>
              <a:rPr lang="en-GB" sz="1100" dirty="0" smtClean="0"/>
              <a:t> use news sites such as </a:t>
            </a:r>
            <a:r>
              <a:rPr lang="en-GB" sz="1100" dirty="0" err="1" smtClean="0"/>
              <a:t>buzzfeed</a:t>
            </a:r>
            <a:r>
              <a:rPr lang="en-GB" sz="1100" dirty="0" smtClean="0"/>
              <a:t>, </a:t>
            </a:r>
            <a:r>
              <a:rPr lang="en-GB" sz="1100" dirty="0" err="1" smtClean="0"/>
              <a:t>nytimes</a:t>
            </a:r>
            <a:r>
              <a:rPr lang="en-GB" sz="1100" dirty="0" smtClean="0"/>
              <a:t> and medium, so additional ads could be placed on sites such as this. Again, a smart recommendations algorithm or new imagery could help improve the click through rate of this campaign.</a:t>
            </a:r>
            <a:endParaRPr lang="en-GB" sz="1100" dirty="0"/>
          </a:p>
          <a:p>
            <a:pPr lvl="0">
              <a:lnSpc>
                <a:spcPct val="115000"/>
              </a:lnSpc>
              <a:buClr>
                <a:schemeClr val="dk1"/>
              </a:buClr>
              <a:buSzPts val="1100"/>
            </a:pPr>
            <a:endParaRPr lang="en-GB" sz="1200" dirty="0" smtClean="0"/>
          </a:p>
        </p:txBody>
      </p:sp>
      <p:pic>
        <p:nvPicPr>
          <p:cNvPr id="3" name="Picture 2"/>
          <p:cNvPicPr>
            <a:picLocks noChangeAspect="1"/>
          </p:cNvPicPr>
          <p:nvPr/>
        </p:nvPicPr>
        <p:blipFill>
          <a:blip r:embed="rId3"/>
          <a:stretch>
            <a:fillRect/>
          </a:stretch>
        </p:blipFill>
        <p:spPr>
          <a:xfrm>
            <a:off x="505664" y="641638"/>
            <a:ext cx="6511664" cy="1863059"/>
          </a:xfrm>
          <a:prstGeom prst="rect">
            <a:avLst/>
          </a:prstGeom>
        </p:spPr>
      </p:pic>
      <p:pic>
        <p:nvPicPr>
          <p:cNvPr id="4" name="Picture 3"/>
          <p:cNvPicPr>
            <a:picLocks noChangeAspect="1"/>
          </p:cNvPicPr>
          <p:nvPr/>
        </p:nvPicPr>
        <p:blipFill>
          <a:blip r:embed="rId4"/>
          <a:stretch>
            <a:fillRect/>
          </a:stretch>
        </p:blipFill>
        <p:spPr>
          <a:xfrm>
            <a:off x="7336875" y="1498888"/>
            <a:ext cx="1495425" cy="552450"/>
          </a:xfrm>
          <a:prstGeom prst="rect">
            <a:avLst/>
          </a:prstGeom>
        </p:spPr>
      </p:pic>
      <p:sp>
        <p:nvSpPr>
          <p:cNvPr id="2" name="Right Arrow 1"/>
          <p:cNvSpPr/>
          <p:nvPr/>
        </p:nvSpPr>
        <p:spPr>
          <a:xfrm>
            <a:off x="256309" y="1295400"/>
            <a:ext cx="24935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p:cNvSpPr/>
          <p:nvPr/>
        </p:nvSpPr>
        <p:spPr>
          <a:xfrm>
            <a:off x="256308" y="1453169"/>
            <a:ext cx="24935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p:cNvSpPr/>
          <p:nvPr/>
        </p:nvSpPr>
        <p:spPr>
          <a:xfrm>
            <a:off x="256307" y="1829319"/>
            <a:ext cx="24935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p:cNvSpPr/>
          <p:nvPr/>
        </p:nvSpPr>
        <p:spPr>
          <a:xfrm>
            <a:off x="250246" y="1999525"/>
            <a:ext cx="24935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Arrow 9"/>
          <p:cNvSpPr/>
          <p:nvPr/>
        </p:nvSpPr>
        <p:spPr>
          <a:xfrm>
            <a:off x="250247" y="2159750"/>
            <a:ext cx="24935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4282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smtClean="0">
                <a:solidFill>
                  <a:srgbClr val="295269"/>
                </a:solidFill>
                <a:latin typeface="+mj-lt"/>
              </a:rPr>
              <a:t>Table </a:t>
            </a:r>
            <a:r>
              <a:rPr lang="en" b="1" dirty="0">
                <a:solidFill>
                  <a:srgbClr val="295269"/>
                </a:solidFill>
                <a:latin typeface="+mj-lt"/>
              </a:rPr>
              <a:t>of Contents</a:t>
            </a:r>
            <a:endParaRPr b="1" dirty="0">
              <a:solidFill>
                <a:srgbClr val="295269"/>
              </a:solidFill>
              <a:latin typeface="+mj-lt"/>
              <a:sym typeface="Roboto"/>
            </a:endParaRPr>
          </a:p>
        </p:txBody>
      </p:sp>
      <p:sp>
        <p:nvSpPr>
          <p:cNvPr id="2" name="TextBox 1"/>
          <p:cNvSpPr txBox="1"/>
          <p:nvPr/>
        </p:nvSpPr>
        <p:spPr>
          <a:xfrm>
            <a:off x="827314" y="1074057"/>
            <a:ext cx="3185487" cy="2462213"/>
          </a:xfrm>
          <a:prstGeom prst="rect">
            <a:avLst/>
          </a:prstGeom>
          <a:noFill/>
        </p:spPr>
        <p:txBody>
          <a:bodyPr wrap="none" rtlCol="0">
            <a:spAutoFit/>
          </a:bodyPr>
          <a:lstStyle/>
          <a:p>
            <a:pPr marL="342900" indent="-342900">
              <a:buAutoNum type="arabicPeriod"/>
            </a:pPr>
            <a:r>
              <a:rPr lang="en-GB" b="1" dirty="0" smtClean="0"/>
              <a:t>Get familiar with </a:t>
            </a:r>
            <a:r>
              <a:rPr lang="en-GB" b="1" dirty="0" err="1" smtClean="0"/>
              <a:t>CoolTShirts</a:t>
            </a:r>
            <a:endParaRPr lang="en-GB" b="1" dirty="0" smtClean="0"/>
          </a:p>
          <a:p>
            <a:pPr marL="400050" lvl="3" indent="-400050">
              <a:buFont typeface="+mj-lt"/>
              <a:buAutoNum type="romanLcPeriod"/>
            </a:pPr>
            <a:r>
              <a:rPr lang="en-GB" dirty="0" smtClean="0"/>
              <a:t>Campaigns and sources</a:t>
            </a:r>
          </a:p>
          <a:p>
            <a:pPr marL="400050" lvl="3" indent="-400050">
              <a:buFont typeface="+mj-lt"/>
              <a:buAutoNum type="romanLcPeriod"/>
            </a:pPr>
            <a:r>
              <a:rPr lang="en-GB" dirty="0" smtClean="0"/>
              <a:t>Pages on the </a:t>
            </a:r>
            <a:r>
              <a:rPr lang="en-GB" dirty="0" err="1" smtClean="0"/>
              <a:t>CoolTShirts</a:t>
            </a:r>
            <a:r>
              <a:rPr lang="en-GB" dirty="0" smtClean="0"/>
              <a:t> site</a:t>
            </a:r>
          </a:p>
          <a:p>
            <a:pPr marL="400050" lvl="3" indent="-400050">
              <a:buFont typeface="+mj-lt"/>
              <a:buAutoNum type="romanLcPeriod"/>
            </a:pPr>
            <a:endParaRPr lang="en-GB" dirty="0" smtClean="0"/>
          </a:p>
          <a:p>
            <a:pPr lvl="3"/>
            <a:r>
              <a:rPr lang="en-GB" b="1" dirty="0" smtClean="0"/>
              <a:t>2. What is the user journey?</a:t>
            </a:r>
          </a:p>
          <a:p>
            <a:pPr marL="400050" lvl="3" indent="-400050">
              <a:buFont typeface="+mj-lt"/>
              <a:buAutoNum type="romanLcPeriod"/>
            </a:pPr>
            <a:r>
              <a:rPr lang="en-GB" dirty="0" smtClean="0"/>
              <a:t>First touches</a:t>
            </a:r>
          </a:p>
          <a:p>
            <a:pPr marL="400050" lvl="3" indent="-400050">
              <a:buFont typeface="+mj-lt"/>
              <a:buAutoNum type="romanLcPeriod"/>
            </a:pPr>
            <a:r>
              <a:rPr lang="en-GB" dirty="0" smtClean="0"/>
              <a:t>Last touches</a:t>
            </a:r>
          </a:p>
          <a:p>
            <a:pPr marL="400050" lvl="3" indent="-400050">
              <a:buFont typeface="+mj-lt"/>
              <a:buAutoNum type="romanLcPeriod"/>
            </a:pPr>
            <a:r>
              <a:rPr lang="en-GB" dirty="0" smtClean="0"/>
              <a:t>Purchases</a:t>
            </a:r>
          </a:p>
          <a:p>
            <a:pPr marL="400050" lvl="3" indent="-400050">
              <a:buFont typeface="+mj-lt"/>
              <a:buAutoNum type="romanLcPeriod"/>
            </a:pPr>
            <a:r>
              <a:rPr lang="en-GB" dirty="0" smtClean="0"/>
              <a:t>Overall user journey</a:t>
            </a:r>
          </a:p>
          <a:p>
            <a:pPr marL="400050" lvl="3" indent="-400050">
              <a:buFont typeface="+mj-lt"/>
              <a:buAutoNum type="romanLcPeriod"/>
            </a:pPr>
            <a:endParaRPr lang="en-GB" dirty="0"/>
          </a:p>
          <a:p>
            <a:pPr lvl="3"/>
            <a:r>
              <a:rPr lang="en-GB" b="1" dirty="0" smtClean="0"/>
              <a:t>3. Optimising the campaign Budget</a:t>
            </a:r>
            <a:endParaRPr lang="en-GB"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mj-lt"/>
                <a:ea typeface="Roboto Black"/>
                <a:cs typeface="Roboto Black"/>
                <a:sym typeface="Roboto Black"/>
              </a:rPr>
              <a:t>1. </a:t>
            </a:r>
            <a:r>
              <a:rPr lang="en" sz="4800" dirty="0" smtClean="0">
                <a:solidFill>
                  <a:schemeClr val="lt1"/>
                </a:solidFill>
                <a:latin typeface="+mj-lt"/>
                <a:ea typeface="Roboto Black"/>
                <a:cs typeface="Roboto Black"/>
                <a:sym typeface="Roboto Black"/>
              </a:rPr>
              <a:t>Get familiar with CoolTShirts</a:t>
            </a:r>
            <a:endParaRPr dirty="0">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290918" y="165684"/>
            <a:ext cx="8520600" cy="837600"/>
          </a:xfrm>
          <a:prstGeom prst="rect">
            <a:avLst/>
          </a:prstGeom>
          <a:noFill/>
          <a:ln>
            <a:noFill/>
          </a:ln>
        </p:spPr>
        <p:txBody>
          <a:bodyPr spcFirstLastPara="1" wrap="square" lIns="91425" tIns="91425" rIns="91425" bIns="91425" anchor="b" anchorCtr="0">
            <a:noAutofit/>
          </a:bodyPr>
          <a:lstStyle/>
          <a:p>
            <a:pPr lvl="0">
              <a:lnSpc>
                <a:spcPct val="115000"/>
              </a:lnSpc>
              <a:buClr>
                <a:schemeClr val="dk1"/>
              </a:buClr>
              <a:buSzPts val="1100"/>
            </a:pPr>
            <a:r>
              <a:rPr lang="en-GB" sz="2000" dirty="0"/>
              <a:t>How many campaigns and sources does </a:t>
            </a:r>
            <a:r>
              <a:rPr lang="en-GB" sz="2000" dirty="0" err="1"/>
              <a:t>CoolTShirts</a:t>
            </a:r>
            <a:r>
              <a:rPr lang="en-GB" sz="2000" dirty="0"/>
              <a:t> use and how are they related?</a:t>
            </a:r>
            <a:endParaRPr lang="en-GB" sz="1800" dirty="0">
              <a:latin typeface="Roboto"/>
              <a:ea typeface="Roboto"/>
              <a:sym typeface="Roboto"/>
            </a:endParaRPr>
          </a:p>
        </p:txBody>
      </p:sp>
      <p:sp>
        <p:nvSpPr>
          <p:cNvPr id="316" name="Shape 316"/>
          <p:cNvSpPr txBox="1"/>
          <p:nvPr/>
        </p:nvSpPr>
        <p:spPr>
          <a:xfrm>
            <a:off x="177975" y="914123"/>
            <a:ext cx="8515752" cy="144807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GB" sz="1100" dirty="0" smtClean="0">
                <a:latin typeface="Roboto"/>
                <a:ea typeface="Roboto"/>
                <a:sym typeface="Roboto"/>
              </a:rPr>
              <a:t>A source (</a:t>
            </a:r>
            <a:r>
              <a:rPr lang="en-GB" sz="1100" dirty="0" err="1" smtClean="0">
                <a:latin typeface="Roboto"/>
                <a:ea typeface="Roboto"/>
                <a:sym typeface="Roboto"/>
              </a:rPr>
              <a:t>utm_source</a:t>
            </a:r>
            <a:r>
              <a:rPr lang="en-GB" sz="1100" dirty="0" smtClean="0">
                <a:latin typeface="Roboto"/>
                <a:ea typeface="Roboto"/>
                <a:sym typeface="Roboto"/>
              </a:rPr>
              <a:t>) is a touchpoint that drives traffic to a website, for example, </a:t>
            </a:r>
            <a:r>
              <a:rPr lang="en-GB" sz="1100" dirty="0" err="1" smtClean="0">
                <a:latin typeface="Roboto"/>
                <a:ea typeface="Roboto"/>
                <a:sym typeface="Roboto"/>
              </a:rPr>
              <a:t>facebook</a:t>
            </a:r>
            <a:r>
              <a:rPr lang="en-GB" sz="1100" dirty="0" smtClean="0">
                <a:latin typeface="Roboto"/>
                <a:ea typeface="Roboto"/>
                <a:sym typeface="Roboto"/>
              </a:rPr>
              <a:t>, email, </a:t>
            </a:r>
            <a:r>
              <a:rPr lang="en-GB" sz="1100" dirty="0" err="1" smtClean="0">
                <a:latin typeface="Roboto"/>
                <a:ea typeface="Roboto"/>
                <a:sym typeface="Roboto"/>
              </a:rPr>
              <a:t>buzzfeed</a:t>
            </a:r>
            <a:r>
              <a:rPr lang="en-GB" sz="1100" dirty="0" smtClean="0">
                <a:latin typeface="Roboto"/>
                <a:ea typeface="Roboto"/>
                <a:sym typeface="Roboto"/>
              </a:rPr>
              <a:t>. </a:t>
            </a:r>
            <a:r>
              <a:rPr lang="en-GB" sz="1100" dirty="0" err="1" smtClean="0">
                <a:latin typeface="Roboto"/>
                <a:ea typeface="Roboto"/>
                <a:sym typeface="Roboto"/>
              </a:rPr>
              <a:t>CoolTShirts</a:t>
            </a:r>
            <a:r>
              <a:rPr lang="en-GB" sz="1100" dirty="0" smtClean="0">
                <a:latin typeface="Roboto"/>
                <a:ea typeface="Roboto"/>
                <a:sym typeface="Roboto"/>
              </a:rPr>
              <a:t> has 6 sources (</a:t>
            </a:r>
            <a:r>
              <a:rPr lang="en-GB" sz="1100" dirty="0" err="1" smtClean="0">
                <a:latin typeface="Roboto"/>
                <a:ea typeface="Roboto"/>
                <a:sym typeface="Roboto"/>
              </a:rPr>
              <a:t>nytimes</a:t>
            </a:r>
            <a:r>
              <a:rPr lang="en-GB" sz="1100" dirty="0" smtClean="0">
                <a:latin typeface="Roboto"/>
                <a:ea typeface="Roboto"/>
                <a:sym typeface="Roboto"/>
              </a:rPr>
              <a:t>, email, </a:t>
            </a:r>
            <a:r>
              <a:rPr lang="en-GB" sz="1100" dirty="0" err="1" smtClean="0">
                <a:latin typeface="Roboto"/>
                <a:ea typeface="Roboto"/>
                <a:sym typeface="Roboto"/>
              </a:rPr>
              <a:t>buzzfeed</a:t>
            </a:r>
            <a:r>
              <a:rPr lang="en-GB" sz="1100" dirty="0" smtClean="0">
                <a:latin typeface="Roboto"/>
                <a:ea typeface="Roboto"/>
                <a:sym typeface="Roboto"/>
              </a:rPr>
              <a:t>, </a:t>
            </a:r>
            <a:r>
              <a:rPr lang="en-GB" sz="1100" dirty="0" err="1" smtClean="0">
                <a:latin typeface="Roboto"/>
                <a:ea typeface="Roboto"/>
                <a:sym typeface="Roboto"/>
              </a:rPr>
              <a:t>facebook</a:t>
            </a:r>
            <a:r>
              <a:rPr lang="en-GB" sz="1100" dirty="0" smtClean="0">
                <a:latin typeface="Roboto"/>
                <a:ea typeface="Roboto"/>
                <a:sym typeface="Roboto"/>
              </a:rPr>
              <a:t>, medium, google)</a:t>
            </a:r>
            <a:endParaRPr lang="en-GB" sz="1100" dirty="0" smtClean="0">
              <a:latin typeface="Roboto"/>
              <a:ea typeface="Roboto"/>
              <a:sym typeface="Roboto"/>
            </a:endParaRPr>
          </a:p>
          <a:p>
            <a:pPr lvl="0">
              <a:lnSpc>
                <a:spcPct val="115000"/>
              </a:lnSpc>
              <a:buClr>
                <a:schemeClr val="dk1"/>
              </a:buClr>
              <a:buSzPts val="1100"/>
            </a:pPr>
            <a:endParaRPr lang="en-GB" sz="1100" dirty="0">
              <a:latin typeface="Roboto"/>
              <a:ea typeface="Roboto"/>
              <a:sym typeface="Roboto"/>
            </a:endParaRPr>
          </a:p>
          <a:p>
            <a:pPr lvl="0">
              <a:lnSpc>
                <a:spcPct val="115000"/>
              </a:lnSpc>
              <a:buClr>
                <a:schemeClr val="dk1"/>
              </a:buClr>
              <a:buSzPts val="1100"/>
            </a:pPr>
            <a:r>
              <a:rPr lang="en-GB" sz="1100" dirty="0" smtClean="0">
                <a:latin typeface="Roboto"/>
                <a:ea typeface="Roboto"/>
                <a:sym typeface="Roboto"/>
              </a:rPr>
              <a:t>A campaign (</a:t>
            </a:r>
            <a:r>
              <a:rPr lang="en-GB" sz="1100" dirty="0" err="1" smtClean="0">
                <a:latin typeface="Roboto"/>
                <a:ea typeface="Roboto"/>
                <a:sym typeface="Roboto"/>
              </a:rPr>
              <a:t>utm_campaign</a:t>
            </a:r>
            <a:r>
              <a:rPr lang="en-GB" sz="1100" dirty="0" smtClean="0">
                <a:latin typeface="Roboto"/>
                <a:ea typeface="Roboto"/>
                <a:sym typeface="Roboto"/>
              </a:rPr>
              <a:t>) is a specific piece of communication that is designed to generate a response. Examples could be an retargeting ad on </a:t>
            </a:r>
            <a:r>
              <a:rPr lang="en-GB" sz="1100" dirty="0" err="1" smtClean="0">
                <a:latin typeface="Roboto"/>
                <a:ea typeface="Roboto"/>
                <a:sym typeface="Roboto"/>
              </a:rPr>
              <a:t>facebook</a:t>
            </a:r>
            <a:r>
              <a:rPr lang="en-GB" sz="1100" dirty="0" smtClean="0">
                <a:latin typeface="Roboto"/>
                <a:ea typeface="Roboto"/>
                <a:sym typeface="Roboto"/>
              </a:rPr>
              <a:t>, or a paid </a:t>
            </a:r>
            <a:r>
              <a:rPr lang="en-GB" sz="1100" dirty="0" smtClean="0">
                <a:latin typeface="Roboto"/>
                <a:ea typeface="Roboto"/>
                <a:sym typeface="Roboto"/>
              </a:rPr>
              <a:t>search </a:t>
            </a:r>
            <a:r>
              <a:rPr lang="en-GB" sz="1100" dirty="0" smtClean="0">
                <a:latin typeface="Roboto"/>
                <a:ea typeface="Roboto"/>
                <a:sym typeface="Roboto"/>
              </a:rPr>
              <a:t>on google. Each source can have multiple campaigns associated with it, for example weekly-newsletter and retargeting-campaigns are both associated with the email source</a:t>
            </a:r>
            <a:r>
              <a:rPr lang="en-GB" sz="1100" dirty="0" smtClean="0">
                <a:latin typeface="Roboto"/>
                <a:ea typeface="Roboto"/>
                <a:sym typeface="Roboto"/>
              </a:rPr>
              <a:t>. </a:t>
            </a:r>
            <a:r>
              <a:rPr lang="en-GB" sz="1100" dirty="0" err="1" smtClean="0">
                <a:latin typeface="Roboto"/>
                <a:ea typeface="Roboto"/>
                <a:sym typeface="Roboto"/>
              </a:rPr>
              <a:t>CoolTShirts</a:t>
            </a:r>
            <a:r>
              <a:rPr lang="en-GB" sz="1100" dirty="0" smtClean="0">
                <a:latin typeface="Roboto"/>
                <a:ea typeface="Roboto"/>
                <a:sym typeface="Roboto"/>
              </a:rPr>
              <a:t> has 8 campaigns (shown below with their sources)</a:t>
            </a:r>
            <a:endParaRPr lang="en-GB" sz="1200" dirty="0" smtClean="0"/>
          </a:p>
        </p:txBody>
      </p:sp>
      <p:pic>
        <p:nvPicPr>
          <p:cNvPr id="4" name="Picture 3"/>
          <p:cNvPicPr>
            <a:picLocks noChangeAspect="1"/>
          </p:cNvPicPr>
          <p:nvPr/>
        </p:nvPicPr>
        <p:blipFill>
          <a:blip r:embed="rId3"/>
          <a:stretch>
            <a:fillRect/>
          </a:stretch>
        </p:blipFill>
        <p:spPr>
          <a:xfrm>
            <a:off x="5095902" y="2428504"/>
            <a:ext cx="3597825" cy="2628306"/>
          </a:xfrm>
          <a:prstGeom prst="rect">
            <a:avLst/>
          </a:prstGeom>
        </p:spPr>
      </p:pic>
      <p:pic>
        <p:nvPicPr>
          <p:cNvPr id="5" name="Picture 4"/>
          <p:cNvPicPr>
            <a:picLocks noChangeAspect="1"/>
          </p:cNvPicPr>
          <p:nvPr/>
        </p:nvPicPr>
        <p:blipFill>
          <a:blip r:embed="rId4"/>
          <a:stretch>
            <a:fillRect/>
          </a:stretch>
        </p:blipFill>
        <p:spPr>
          <a:xfrm>
            <a:off x="177975" y="2430075"/>
            <a:ext cx="4598668" cy="26267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194286"/>
            <a:ext cx="8520600" cy="630059"/>
          </a:xfrm>
          <a:prstGeom prst="rect">
            <a:avLst/>
          </a:prstGeom>
          <a:noFill/>
          <a:ln>
            <a:noFill/>
          </a:ln>
        </p:spPr>
        <p:txBody>
          <a:bodyPr spcFirstLastPara="1" wrap="square" lIns="91425" tIns="91425" rIns="91425" bIns="91425" anchor="b" anchorCtr="0">
            <a:noAutofit/>
          </a:bodyPr>
          <a:lstStyle/>
          <a:p>
            <a:pPr lvl="0">
              <a:lnSpc>
                <a:spcPct val="115000"/>
              </a:lnSpc>
              <a:buClr>
                <a:schemeClr val="dk1"/>
              </a:buClr>
              <a:buSzPts val="1100"/>
            </a:pPr>
            <a:r>
              <a:rPr lang="en-GB" sz="2000" dirty="0" smtClean="0"/>
              <a:t>What pages are on the </a:t>
            </a:r>
            <a:r>
              <a:rPr lang="en-GB" sz="2000" dirty="0" err="1" smtClean="0"/>
              <a:t>CoolTShirts</a:t>
            </a:r>
            <a:r>
              <a:rPr lang="en-GB" sz="2000" dirty="0" smtClean="0"/>
              <a:t> website?</a:t>
            </a:r>
            <a:endParaRPr lang="en-GB" sz="1800" dirty="0">
              <a:latin typeface="Roboto"/>
              <a:ea typeface="Roboto"/>
              <a:sym typeface="Roboto"/>
            </a:endParaRPr>
          </a:p>
        </p:txBody>
      </p:sp>
      <p:sp>
        <p:nvSpPr>
          <p:cNvPr id="316" name="Shape 316"/>
          <p:cNvSpPr txBox="1"/>
          <p:nvPr/>
        </p:nvSpPr>
        <p:spPr>
          <a:xfrm>
            <a:off x="311700" y="1031886"/>
            <a:ext cx="8148607" cy="124025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GB" sz="1200" dirty="0" smtClean="0">
                <a:latin typeface="Roboto"/>
                <a:ea typeface="Roboto"/>
                <a:sym typeface="Roboto"/>
              </a:rPr>
              <a:t>There are four distinct pages on the </a:t>
            </a:r>
            <a:r>
              <a:rPr lang="en-GB" sz="1200" dirty="0" err="1" smtClean="0">
                <a:latin typeface="Roboto"/>
                <a:ea typeface="Roboto"/>
                <a:sym typeface="Roboto"/>
              </a:rPr>
              <a:t>CoolTShirts</a:t>
            </a:r>
            <a:r>
              <a:rPr lang="en-GB" sz="1200" dirty="0" smtClean="0">
                <a:latin typeface="Roboto"/>
                <a:ea typeface="Roboto"/>
                <a:sym typeface="Roboto"/>
              </a:rPr>
              <a:t> website that the links in campaigns directed users to</a:t>
            </a:r>
            <a:r>
              <a:rPr lang="en-GB" sz="1200" dirty="0" smtClean="0">
                <a:latin typeface="Roboto"/>
                <a:ea typeface="Roboto"/>
                <a:sym typeface="Roboto"/>
              </a:rPr>
              <a:t>.</a:t>
            </a:r>
          </a:p>
          <a:p>
            <a:pPr lvl="0">
              <a:lnSpc>
                <a:spcPct val="115000"/>
              </a:lnSpc>
              <a:buClr>
                <a:schemeClr val="dk1"/>
              </a:buClr>
              <a:buSzPts val="1100"/>
            </a:pPr>
            <a:r>
              <a:rPr lang="en-GB" sz="1200" dirty="0" smtClean="0">
                <a:latin typeface="Roboto"/>
                <a:ea typeface="Roboto"/>
                <a:sym typeface="Roboto"/>
              </a:rPr>
              <a:t>Landing page</a:t>
            </a:r>
          </a:p>
          <a:p>
            <a:pPr lvl="0">
              <a:lnSpc>
                <a:spcPct val="115000"/>
              </a:lnSpc>
              <a:buClr>
                <a:schemeClr val="dk1"/>
              </a:buClr>
              <a:buSzPts val="1100"/>
            </a:pPr>
            <a:r>
              <a:rPr lang="en-GB" sz="1200" dirty="0" smtClean="0">
                <a:latin typeface="Roboto"/>
                <a:ea typeface="Roboto"/>
                <a:sym typeface="Roboto"/>
              </a:rPr>
              <a:t>Shopping cart</a:t>
            </a:r>
          </a:p>
          <a:p>
            <a:pPr lvl="0">
              <a:lnSpc>
                <a:spcPct val="115000"/>
              </a:lnSpc>
              <a:buClr>
                <a:schemeClr val="dk1"/>
              </a:buClr>
              <a:buSzPts val="1100"/>
            </a:pPr>
            <a:r>
              <a:rPr lang="en-GB" sz="1200" dirty="0" smtClean="0">
                <a:latin typeface="Roboto"/>
                <a:ea typeface="Roboto"/>
                <a:sym typeface="Roboto"/>
              </a:rPr>
              <a:t>Checkout</a:t>
            </a:r>
          </a:p>
          <a:p>
            <a:pPr lvl="0">
              <a:lnSpc>
                <a:spcPct val="115000"/>
              </a:lnSpc>
              <a:buClr>
                <a:schemeClr val="dk1"/>
              </a:buClr>
              <a:buSzPts val="1100"/>
            </a:pPr>
            <a:r>
              <a:rPr lang="en-GB" sz="1200" dirty="0" smtClean="0">
                <a:latin typeface="Roboto"/>
                <a:ea typeface="Roboto"/>
                <a:sym typeface="Roboto"/>
              </a:rPr>
              <a:t>Purchase</a:t>
            </a:r>
            <a:endParaRPr lang="en-GB" dirty="0" smtClean="0"/>
          </a:p>
        </p:txBody>
      </p:sp>
      <p:pic>
        <p:nvPicPr>
          <p:cNvPr id="5" name="Picture 4"/>
          <p:cNvPicPr>
            <a:picLocks noChangeAspect="1"/>
          </p:cNvPicPr>
          <p:nvPr/>
        </p:nvPicPr>
        <p:blipFill>
          <a:blip r:embed="rId3"/>
          <a:stretch>
            <a:fillRect/>
          </a:stretch>
        </p:blipFill>
        <p:spPr>
          <a:xfrm>
            <a:off x="5741410" y="2485863"/>
            <a:ext cx="1551742" cy="1511174"/>
          </a:xfrm>
          <a:prstGeom prst="rect">
            <a:avLst/>
          </a:prstGeom>
        </p:spPr>
      </p:pic>
      <p:pic>
        <p:nvPicPr>
          <p:cNvPr id="2" name="Picture 1"/>
          <p:cNvPicPr>
            <a:picLocks noChangeAspect="1"/>
          </p:cNvPicPr>
          <p:nvPr/>
        </p:nvPicPr>
        <p:blipFill>
          <a:blip r:embed="rId4"/>
          <a:stretch>
            <a:fillRect/>
          </a:stretch>
        </p:blipFill>
        <p:spPr>
          <a:xfrm>
            <a:off x="311700" y="2479686"/>
            <a:ext cx="5429710" cy="914130"/>
          </a:xfrm>
          <a:prstGeom prst="rect">
            <a:avLst/>
          </a:prstGeom>
        </p:spPr>
      </p:pic>
    </p:spTree>
    <p:extLst>
      <p:ext uri="{BB962C8B-B14F-4D97-AF65-F5344CB8AC3E}">
        <p14:creationId xmlns:p14="http://schemas.microsoft.com/office/powerpoint/2010/main" val="787663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Shape 309"/>
        <p:cNvGrpSpPr/>
        <p:nvPr/>
      </p:nvGrpSpPr>
      <p:grpSpPr>
        <a:xfrm>
          <a:off x="0" y="0"/>
          <a:ext cx="0" cy="0"/>
          <a:chOff x="0" y="0"/>
          <a:chExt cx="0" cy="0"/>
        </a:xfrm>
      </p:grpSpPr>
      <p:sp>
        <p:nvSpPr>
          <p:cNvPr id="310" name="Shape 310"/>
          <p:cNvSpPr txBox="1"/>
          <p:nvPr/>
        </p:nvSpPr>
        <p:spPr>
          <a:xfrm>
            <a:off x="732219" y="1508414"/>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solidFill>
                  <a:schemeClr val="lt1"/>
                </a:solidFill>
                <a:latin typeface="+mj-lt"/>
                <a:ea typeface="Roboto Black"/>
                <a:sym typeface="Roboto Black"/>
              </a:rPr>
              <a:t>2. What is the user journey?</a:t>
            </a:r>
            <a:endParaRPr dirty="0">
              <a:latin typeface="+mj-lt"/>
            </a:endParaRPr>
          </a:p>
        </p:txBody>
      </p:sp>
    </p:spTree>
    <p:extLst>
      <p:ext uri="{BB962C8B-B14F-4D97-AF65-F5344CB8AC3E}">
        <p14:creationId xmlns:p14="http://schemas.microsoft.com/office/powerpoint/2010/main" val="3027755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420884"/>
          </a:xfrm>
          <a:prstGeom prst="rect">
            <a:avLst/>
          </a:prstGeom>
          <a:noFill/>
          <a:ln>
            <a:noFill/>
          </a:ln>
        </p:spPr>
        <p:txBody>
          <a:bodyPr spcFirstLastPara="1" wrap="square" lIns="91425" tIns="91425" rIns="91425" bIns="91425" anchor="b" anchorCtr="0">
            <a:noAutofit/>
          </a:bodyPr>
          <a:lstStyle/>
          <a:p>
            <a:pPr lvl="0">
              <a:lnSpc>
                <a:spcPct val="115000"/>
              </a:lnSpc>
              <a:buClr>
                <a:schemeClr val="dk1"/>
              </a:buClr>
              <a:buSzPts val="1100"/>
            </a:pPr>
            <a:r>
              <a:rPr lang="en-GB" sz="2000" dirty="0" smtClean="0"/>
              <a:t>What is the user </a:t>
            </a:r>
            <a:r>
              <a:rPr lang="en-GB" sz="2000" dirty="0" smtClean="0"/>
              <a:t>journey – first touches by campaign?</a:t>
            </a:r>
            <a:endParaRPr lang="en-GB" sz="1800" dirty="0">
              <a:latin typeface="Roboto"/>
              <a:ea typeface="Roboto"/>
              <a:sym typeface="Roboto"/>
            </a:endParaRPr>
          </a:p>
        </p:txBody>
      </p:sp>
      <p:sp>
        <p:nvSpPr>
          <p:cNvPr id="316" name="Shape 316"/>
          <p:cNvSpPr txBox="1"/>
          <p:nvPr/>
        </p:nvSpPr>
        <p:spPr>
          <a:xfrm>
            <a:off x="4282233" y="2024277"/>
            <a:ext cx="4550066" cy="209745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GB" sz="1200" dirty="0" smtClean="0">
                <a:latin typeface="Roboto"/>
                <a:ea typeface="Roboto"/>
                <a:sym typeface="Roboto"/>
              </a:rPr>
              <a:t>The first touch for each user can be found by identifying which campaign had the earliest </a:t>
            </a:r>
            <a:r>
              <a:rPr lang="en-GB" sz="1200" dirty="0" smtClean="0">
                <a:latin typeface="Roboto"/>
                <a:ea typeface="Roboto"/>
                <a:sym typeface="Roboto"/>
              </a:rPr>
              <a:t>timestamp (i.e. the first campaign that they interacted with). In total, there were 1,979 visitors.</a:t>
            </a:r>
            <a:endParaRPr lang="en-GB" sz="1200" dirty="0" smtClean="0">
              <a:latin typeface="Roboto"/>
              <a:ea typeface="Roboto"/>
              <a:sym typeface="Roboto"/>
            </a:endParaRPr>
          </a:p>
          <a:p>
            <a:pPr lvl="0">
              <a:lnSpc>
                <a:spcPct val="115000"/>
              </a:lnSpc>
              <a:buClr>
                <a:schemeClr val="dk1"/>
              </a:buClr>
              <a:buSzPts val="1100"/>
            </a:pPr>
            <a:endParaRPr lang="en-GB" sz="1200" dirty="0">
              <a:latin typeface="Roboto"/>
              <a:ea typeface="Roboto"/>
              <a:sym typeface="Roboto"/>
            </a:endParaRPr>
          </a:p>
          <a:p>
            <a:pPr lvl="0">
              <a:lnSpc>
                <a:spcPct val="115000"/>
              </a:lnSpc>
              <a:buClr>
                <a:schemeClr val="dk1"/>
              </a:buClr>
              <a:buSzPts val="1100"/>
            </a:pPr>
            <a:r>
              <a:rPr lang="en-GB" sz="1200" dirty="0" smtClean="0">
                <a:latin typeface="Roboto"/>
                <a:ea typeface="Roboto"/>
                <a:sym typeface="Roboto"/>
              </a:rPr>
              <a:t>Four campaigns were responsible for all the first touches, and each of these had a different source. It seems that the brand’s articles in various </a:t>
            </a:r>
            <a:r>
              <a:rPr lang="en-GB" sz="1200" dirty="0" smtClean="0">
                <a:latin typeface="Roboto"/>
                <a:ea typeface="Roboto"/>
                <a:sym typeface="Roboto"/>
              </a:rPr>
              <a:t>news </a:t>
            </a:r>
            <a:r>
              <a:rPr lang="en-GB" sz="1200" dirty="0" smtClean="0">
                <a:latin typeface="Roboto"/>
                <a:ea typeface="Roboto"/>
                <a:sym typeface="Roboto"/>
              </a:rPr>
              <a:t>sources are a very valuable way of attracting users to the </a:t>
            </a:r>
            <a:r>
              <a:rPr lang="en-GB" sz="1200" dirty="0" smtClean="0">
                <a:latin typeface="Roboto"/>
                <a:ea typeface="Roboto"/>
                <a:sym typeface="Roboto"/>
              </a:rPr>
              <a:t>site, as these were the top 3 campaigns for first touch. </a:t>
            </a:r>
            <a:endParaRPr lang="en-GB" dirty="0" smtClean="0"/>
          </a:p>
        </p:txBody>
      </p:sp>
      <p:pic>
        <p:nvPicPr>
          <p:cNvPr id="3" name="Picture 2"/>
          <p:cNvPicPr>
            <a:picLocks noChangeAspect="1"/>
          </p:cNvPicPr>
          <p:nvPr/>
        </p:nvPicPr>
        <p:blipFill>
          <a:blip r:embed="rId3"/>
          <a:stretch>
            <a:fillRect/>
          </a:stretch>
        </p:blipFill>
        <p:spPr>
          <a:xfrm>
            <a:off x="4282233" y="775854"/>
            <a:ext cx="4550066" cy="1163782"/>
          </a:xfrm>
          <a:prstGeom prst="rect">
            <a:avLst/>
          </a:prstGeom>
        </p:spPr>
      </p:pic>
      <p:pic>
        <p:nvPicPr>
          <p:cNvPr id="5" name="Picture 4"/>
          <p:cNvPicPr>
            <a:picLocks noChangeAspect="1"/>
          </p:cNvPicPr>
          <p:nvPr/>
        </p:nvPicPr>
        <p:blipFill>
          <a:blip r:embed="rId4"/>
          <a:stretch>
            <a:fillRect/>
          </a:stretch>
        </p:blipFill>
        <p:spPr>
          <a:xfrm>
            <a:off x="227240" y="775854"/>
            <a:ext cx="3945617" cy="4323250"/>
          </a:xfrm>
          <a:prstGeom prst="rect">
            <a:avLst/>
          </a:prstGeom>
        </p:spPr>
      </p:pic>
    </p:spTree>
    <p:extLst>
      <p:ext uri="{BB962C8B-B14F-4D97-AF65-F5344CB8AC3E}">
        <p14:creationId xmlns:p14="http://schemas.microsoft.com/office/powerpoint/2010/main" val="3220873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379320"/>
          </a:xfrm>
          <a:prstGeom prst="rect">
            <a:avLst/>
          </a:prstGeom>
          <a:noFill/>
          <a:ln>
            <a:noFill/>
          </a:ln>
        </p:spPr>
        <p:txBody>
          <a:bodyPr spcFirstLastPara="1" wrap="square" lIns="91425" tIns="91425" rIns="91425" bIns="91425" anchor="b" anchorCtr="0">
            <a:noAutofit/>
          </a:bodyPr>
          <a:lstStyle/>
          <a:p>
            <a:pPr lvl="0">
              <a:lnSpc>
                <a:spcPct val="115000"/>
              </a:lnSpc>
              <a:buClr>
                <a:schemeClr val="dk1"/>
              </a:buClr>
              <a:buSzPts val="1100"/>
            </a:pPr>
            <a:r>
              <a:rPr lang="en-GB" sz="2000" dirty="0" smtClean="0"/>
              <a:t>What is the user </a:t>
            </a:r>
            <a:r>
              <a:rPr lang="en-GB" sz="2000" dirty="0" smtClean="0"/>
              <a:t>journey – last touches by campaign?</a:t>
            </a:r>
            <a:endParaRPr lang="en-GB" sz="1800" dirty="0">
              <a:latin typeface="Roboto"/>
              <a:ea typeface="Roboto"/>
              <a:sym typeface="Roboto"/>
            </a:endParaRPr>
          </a:p>
        </p:txBody>
      </p:sp>
      <p:sp>
        <p:nvSpPr>
          <p:cNvPr id="316" name="Shape 316"/>
          <p:cNvSpPr txBox="1"/>
          <p:nvPr/>
        </p:nvSpPr>
        <p:spPr>
          <a:xfrm>
            <a:off x="4387439" y="2579687"/>
            <a:ext cx="4486452" cy="246177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GB" sz="1100" dirty="0" smtClean="0">
                <a:latin typeface="Roboto"/>
                <a:ea typeface="Roboto"/>
                <a:sym typeface="Roboto"/>
              </a:rPr>
              <a:t>The last touch for each user can be found by identifying which campaign had the latest </a:t>
            </a:r>
            <a:r>
              <a:rPr lang="en-GB" sz="1100" dirty="0" smtClean="0">
                <a:latin typeface="Roboto"/>
                <a:ea typeface="Roboto"/>
                <a:sym typeface="Roboto"/>
              </a:rPr>
              <a:t>timestamp (the last campaign a user interacted with)</a:t>
            </a:r>
            <a:endParaRPr lang="en-GB" sz="1100" dirty="0" smtClean="0">
              <a:latin typeface="Roboto"/>
              <a:ea typeface="Roboto"/>
              <a:sym typeface="Roboto"/>
            </a:endParaRPr>
          </a:p>
          <a:p>
            <a:pPr lvl="0">
              <a:lnSpc>
                <a:spcPct val="115000"/>
              </a:lnSpc>
              <a:buClr>
                <a:schemeClr val="dk1"/>
              </a:buClr>
              <a:buSzPts val="1100"/>
            </a:pPr>
            <a:endParaRPr lang="en-GB" sz="1100" dirty="0">
              <a:latin typeface="Roboto"/>
              <a:ea typeface="Roboto"/>
              <a:sym typeface="Roboto"/>
            </a:endParaRPr>
          </a:p>
          <a:p>
            <a:pPr lvl="0">
              <a:lnSpc>
                <a:spcPct val="115000"/>
              </a:lnSpc>
              <a:buClr>
                <a:schemeClr val="dk1"/>
              </a:buClr>
              <a:buSzPts val="1100"/>
            </a:pPr>
            <a:r>
              <a:rPr lang="en-GB" sz="1100" dirty="0" smtClean="0">
                <a:latin typeface="Roboto"/>
                <a:ea typeface="Roboto"/>
                <a:sym typeface="Roboto"/>
              </a:rPr>
              <a:t>All 8 campaigns were responsible for some last touches, but the most successful sources were email (weekly newsletter and retargeting-campaign) and a retargeting-ad on </a:t>
            </a:r>
            <a:r>
              <a:rPr lang="en-GB" sz="1100" dirty="0" err="1" smtClean="0">
                <a:latin typeface="Roboto"/>
                <a:ea typeface="Roboto"/>
                <a:sym typeface="Roboto"/>
              </a:rPr>
              <a:t>facebook</a:t>
            </a:r>
            <a:r>
              <a:rPr lang="en-GB" sz="1100" dirty="0" smtClean="0">
                <a:latin typeface="Roboto"/>
                <a:ea typeface="Roboto"/>
                <a:sym typeface="Roboto"/>
              </a:rPr>
              <a:t>. This suggests that when a user first visits the site, the company collects email subscriptions. I would also assume that information about the pages that a user visits is collected to make sure that both the email and </a:t>
            </a:r>
            <a:r>
              <a:rPr lang="en-GB" sz="1100" dirty="0" err="1" smtClean="0">
                <a:latin typeface="Roboto"/>
                <a:ea typeface="Roboto"/>
                <a:sym typeface="Roboto"/>
              </a:rPr>
              <a:t>facebook</a:t>
            </a:r>
            <a:r>
              <a:rPr lang="en-GB" sz="1100" dirty="0" smtClean="0">
                <a:latin typeface="Roboto"/>
                <a:ea typeface="Roboto"/>
                <a:sym typeface="Roboto"/>
              </a:rPr>
              <a:t> retargeting campaigns show relevant information (for example, images of products that the user </a:t>
            </a:r>
            <a:r>
              <a:rPr lang="en-GB" sz="1100" dirty="0" smtClean="0">
                <a:latin typeface="Roboto"/>
                <a:ea typeface="Roboto"/>
                <a:sym typeface="Roboto"/>
              </a:rPr>
              <a:t>viewed).</a:t>
            </a:r>
            <a:endParaRPr lang="en-GB" sz="1200" dirty="0" smtClean="0"/>
          </a:p>
        </p:txBody>
      </p:sp>
      <p:pic>
        <p:nvPicPr>
          <p:cNvPr id="5" name="Picture 4"/>
          <p:cNvPicPr>
            <a:picLocks noChangeAspect="1"/>
          </p:cNvPicPr>
          <p:nvPr/>
        </p:nvPicPr>
        <p:blipFill>
          <a:blip r:embed="rId3"/>
          <a:stretch>
            <a:fillRect/>
          </a:stretch>
        </p:blipFill>
        <p:spPr>
          <a:xfrm>
            <a:off x="4387439" y="593968"/>
            <a:ext cx="4486452" cy="1931889"/>
          </a:xfrm>
          <a:prstGeom prst="rect">
            <a:avLst/>
          </a:prstGeom>
        </p:spPr>
      </p:pic>
      <p:pic>
        <p:nvPicPr>
          <p:cNvPr id="2" name="Picture 1"/>
          <p:cNvPicPr>
            <a:picLocks noChangeAspect="1"/>
          </p:cNvPicPr>
          <p:nvPr/>
        </p:nvPicPr>
        <p:blipFill>
          <a:blip r:embed="rId4"/>
          <a:stretch>
            <a:fillRect/>
          </a:stretch>
        </p:blipFill>
        <p:spPr>
          <a:xfrm>
            <a:off x="167322" y="593968"/>
            <a:ext cx="4087423" cy="4447490"/>
          </a:xfrm>
          <a:prstGeom prst="rect">
            <a:avLst/>
          </a:prstGeom>
        </p:spPr>
      </p:pic>
    </p:spTree>
    <p:extLst>
      <p:ext uri="{BB962C8B-B14F-4D97-AF65-F5344CB8AC3E}">
        <p14:creationId xmlns:p14="http://schemas.microsoft.com/office/powerpoint/2010/main" val="4150381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469375"/>
          </a:xfrm>
          <a:prstGeom prst="rect">
            <a:avLst/>
          </a:prstGeom>
          <a:noFill/>
          <a:ln>
            <a:noFill/>
          </a:ln>
        </p:spPr>
        <p:txBody>
          <a:bodyPr spcFirstLastPara="1" wrap="square" lIns="91425" tIns="91425" rIns="91425" bIns="91425" anchor="b" anchorCtr="0">
            <a:noAutofit/>
          </a:bodyPr>
          <a:lstStyle/>
          <a:p>
            <a:pPr lvl="0">
              <a:lnSpc>
                <a:spcPct val="115000"/>
              </a:lnSpc>
              <a:buClr>
                <a:schemeClr val="dk1"/>
              </a:buClr>
              <a:buSzPts val="1100"/>
            </a:pPr>
            <a:r>
              <a:rPr lang="en-GB" sz="2000" dirty="0" smtClean="0"/>
              <a:t>What is the user </a:t>
            </a:r>
            <a:r>
              <a:rPr lang="en-GB" sz="2000" dirty="0" smtClean="0"/>
              <a:t>journey – how many visitors purchase?</a:t>
            </a:r>
            <a:endParaRPr lang="en-GB" sz="1800" dirty="0">
              <a:latin typeface="Roboto"/>
              <a:ea typeface="Roboto"/>
              <a:sym typeface="Roboto"/>
            </a:endParaRPr>
          </a:p>
        </p:txBody>
      </p:sp>
      <p:sp>
        <p:nvSpPr>
          <p:cNvPr id="316" name="Shape 316"/>
          <p:cNvSpPr txBox="1"/>
          <p:nvPr/>
        </p:nvSpPr>
        <p:spPr>
          <a:xfrm>
            <a:off x="4211370" y="3325091"/>
            <a:ext cx="4745622" cy="165330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GB" sz="1200" dirty="0" smtClean="0"/>
              <a:t>By finding cases where the max timestamp was on the purchase page, we can identify which campaigns and sources were responsible for users making a purchase. There were 361 purchasers (CR of 361/1979=18.2%)</a:t>
            </a:r>
          </a:p>
          <a:p>
            <a:pPr lvl="0">
              <a:lnSpc>
                <a:spcPct val="115000"/>
              </a:lnSpc>
              <a:buClr>
                <a:schemeClr val="dk1"/>
              </a:buClr>
              <a:buSzPts val="1100"/>
            </a:pPr>
            <a:endParaRPr lang="en-GB" sz="1200" dirty="0"/>
          </a:p>
          <a:p>
            <a:pPr lvl="0">
              <a:lnSpc>
                <a:spcPct val="115000"/>
              </a:lnSpc>
              <a:buClr>
                <a:schemeClr val="dk1"/>
              </a:buClr>
              <a:buSzPts val="1100"/>
            </a:pPr>
            <a:r>
              <a:rPr lang="en-GB" sz="1200" dirty="0" smtClean="0"/>
              <a:t>4 campaigns accounted for 93% of all the purchases (weekly-newsletter, </a:t>
            </a:r>
            <a:r>
              <a:rPr lang="en-GB" sz="1200" dirty="0" err="1" smtClean="0"/>
              <a:t>retargetting</a:t>
            </a:r>
            <a:r>
              <a:rPr lang="en-GB" sz="1200" dirty="0" smtClean="0"/>
              <a:t>-ad, </a:t>
            </a:r>
            <a:r>
              <a:rPr lang="en-GB" sz="1200" dirty="0" err="1" smtClean="0"/>
              <a:t>retargetting</a:t>
            </a:r>
            <a:r>
              <a:rPr lang="en-GB" sz="1200" dirty="0" smtClean="0"/>
              <a:t>-campaign, paid-search)</a:t>
            </a:r>
            <a:endParaRPr lang="en-GB" sz="1200" dirty="0" smtClean="0"/>
          </a:p>
        </p:txBody>
      </p:sp>
      <p:pic>
        <p:nvPicPr>
          <p:cNvPr id="7" name="Picture 6"/>
          <p:cNvPicPr>
            <a:picLocks noChangeAspect="1"/>
          </p:cNvPicPr>
          <p:nvPr/>
        </p:nvPicPr>
        <p:blipFill>
          <a:blip r:embed="rId3"/>
          <a:stretch>
            <a:fillRect/>
          </a:stretch>
        </p:blipFill>
        <p:spPr>
          <a:xfrm>
            <a:off x="4211370" y="649400"/>
            <a:ext cx="4745622" cy="2524083"/>
          </a:xfrm>
          <a:prstGeom prst="rect">
            <a:avLst/>
          </a:prstGeom>
        </p:spPr>
      </p:pic>
      <p:pic>
        <p:nvPicPr>
          <p:cNvPr id="3" name="Picture 2"/>
          <p:cNvPicPr>
            <a:picLocks noChangeAspect="1"/>
          </p:cNvPicPr>
          <p:nvPr/>
        </p:nvPicPr>
        <p:blipFill>
          <a:blip r:embed="rId4"/>
          <a:stretch>
            <a:fillRect/>
          </a:stretch>
        </p:blipFill>
        <p:spPr>
          <a:xfrm>
            <a:off x="462895" y="649400"/>
            <a:ext cx="3434191" cy="4347720"/>
          </a:xfrm>
          <a:prstGeom prst="rect">
            <a:avLst/>
          </a:prstGeom>
        </p:spPr>
      </p:pic>
    </p:spTree>
    <p:extLst>
      <p:ext uri="{BB962C8B-B14F-4D97-AF65-F5344CB8AC3E}">
        <p14:creationId xmlns:p14="http://schemas.microsoft.com/office/powerpoint/2010/main" val="42215130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4206</TotalTime>
  <Words>928</Words>
  <Application>Microsoft Office PowerPoint</Application>
  <PresentationFormat>On-screen Show (16:9)</PresentationFormat>
  <Paragraphs>54</Paragraphs>
  <Slides>12</Slides>
  <Notes>12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12</vt:i4>
      </vt:variant>
    </vt:vector>
  </HeadingPairs>
  <TitlesOfParts>
    <vt:vector size="20" baseType="lpstr">
      <vt:lpstr>Dosis</vt:lpstr>
      <vt:lpstr>Arial</vt:lpstr>
      <vt:lpstr>Roboto</vt:lpstr>
      <vt:lpstr>Roboto Thin</vt:lpstr>
      <vt:lpstr>Roboto Black</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Janine Jones</dc:creator>
  <cp:lastModifiedBy>Janine Jones</cp:lastModifiedBy>
  <cp:revision>26</cp:revision>
  <dcterms:modified xsi:type="dcterms:W3CDTF">2019-02-28T11:18:34Z</dcterms:modified>
</cp:coreProperties>
</file>